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9" r:id="rId2"/>
    <p:sldId id="260" r:id="rId3"/>
    <p:sldId id="269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83" r:id="rId12"/>
    <p:sldId id="279" r:id="rId13"/>
    <p:sldId id="278" r:id="rId14"/>
    <p:sldId id="280" r:id="rId15"/>
    <p:sldId id="281" r:id="rId16"/>
    <p:sldId id="282" r:id="rId17"/>
    <p:sldId id="284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79"/>
    <a:srgbClr val="E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6418"/>
  </p:normalViewPr>
  <p:slideViewPr>
    <p:cSldViewPr snapToGrid="0" snapToObjects="1">
      <p:cViewPr varScale="1">
        <p:scale>
          <a:sx n="80" d="100"/>
          <a:sy n="80" d="100"/>
        </p:scale>
        <p:origin x="-96" y="-8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225740-65CC-E84E-8291-F36194030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556" y="2714627"/>
            <a:ext cx="9144000" cy="73333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9D8115D-3AC7-A74F-AC95-E22E0150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929AA59-1786-934B-A5C7-E42BEE47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F2350C8E-AD3E-734E-AE90-7F393A76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53763314-DDFC-E641-80CC-F4B02875D666}"/>
              </a:ext>
            </a:extLst>
          </p:cNvPr>
          <p:cNvSpPr>
            <a:spLocks/>
          </p:cNvSpPr>
          <p:nvPr userDrawn="1"/>
        </p:nvSpPr>
        <p:spPr bwMode="auto">
          <a:xfrm>
            <a:off x="1" y="0"/>
            <a:ext cx="11978108" cy="1457493"/>
          </a:xfrm>
          <a:prstGeom prst="rect">
            <a:avLst/>
          </a:prstGeom>
          <a:solidFill>
            <a:srgbClr val="004479"/>
          </a:solidFill>
          <a:ln>
            <a:noFill/>
          </a:ln>
        </p:spPr>
        <p:txBody>
          <a:bodyPr lIns="0" tIns="0" rIns="0" bIns="0"/>
          <a:lstStyle>
            <a:lvl1pPr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endParaRPr lang="es-ES" altLang="es-ES" u="none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503D139E-BE93-354B-B92B-2B569A0F8501}"/>
              </a:ext>
            </a:extLst>
          </p:cNvPr>
          <p:cNvSpPr/>
          <p:nvPr userDrawn="1"/>
        </p:nvSpPr>
        <p:spPr bwMode="auto">
          <a:xfrm>
            <a:off x="11978109" y="0"/>
            <a:ext cx="213891" cy="1194962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6F6ADC21-DBD7-6C4F-8CAF-6E1AF5FE9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38" y="-12562"/>
            <a:ext cx="4604425" cy="151886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C2B2EC67-1E5F-434B-943C-D638096C016B}"/>
              </a:ext>
            </a:extLst>
          </p:cNvPr>
          <p:cNvSpPr/>
          <p:nvPr userDrawn="1"/>
        </p:nvSpPr>
        <p:spPr bwMode="auto">
          <a:xfrm>
            <a:off x="1090686" y="2518001"/>
            <a:ext cx="122020" cy="884782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8B4EDA9E-FFDF-ED45-ACCA-738749C680F8}"/>
              </a:ext>
            </a:extLst>
          </p:cNvPr>
          <p:cNvSpPr/>
          <p:nvPr userDrawn="1"/>
        </p:nvSpPr>
        <p:spPr bwMode="auto">
          <a:xfrm>
            <a:off x="1090688" y="4150128"/>
            <a:ext cx="122018" cy="319423"/>
          </a:xfrm>
          <a:prstGeom prst="rect">
            <a:avLst/>
          </a:prstGeom>
          <a:solidFill>
            <a:srgbClr val="EEA900">
              <a:alpha val="4902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C2C4A4C0-6176-1B4B-BD01-A1CDD202B517}"/>
              </a:ext>
            </a:extLst>
          </p:cNvPr>
          <p:cNvSpPr>
            <a:spLocks/>
          </p:cNvSpPr>
          <p:nvPr userDrawn="1"/>
        </p:nvSpPr>
        <p:spPr bwMode="auto">
          <a:xfrm>
            <a:off x="1" y="6145635"/>
            <a:ext cx="12202884" cy="719068"/>
          </a:xfrm>
          <a:prstGeom prst="rect">
            <a:avLst/>
          </a:prstGeom>
          <a:solidFill>
            <a:srgbClr val="004479"/>
          </a:solidFill>
          <a:ln>
            <a:noFill/>
          </a:ln>
        </p:spPr>
        <p:txBody>
          <a:bodyPr lIns="0" tIns="0" rIns="0" bIns="0"/>
          <a:lstStyle>
            <a:lvl1pPr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defTabSz="825500" eaLnBrk="0" hangingPunct="0"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rgbClr val="000000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s-ES" altLang="es-ES" u="none" dirty="0"/>
              <a:t>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="" xmlns:a16="http://schemas.microsoft.com/office/drawing/2014/main" id="{AFBF5EFD-3B38-694C-8287-6ED359DD5AE4}"/>
              </a:ext>
            </a:extLst>
          </p:cNvPr>
          <p:cNvSpPr txBox="1"/>
          <p:nvPr userDrawn="1"/>
        </p:nvSpPr>
        <p:spPr>
          <a:xfrm>
            <a:off x="1419556" y="6302803"/>
            <a:ext cx="104422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eaLnBrk="1" hangingPunct="1"/>
            <a:r>
              <a:rPr lang="en-US" altLang="es-ES" sz="1050" i="1" u="none" dirty="0" err="1">
                <a:solidFill>
                  <a:schemeClr val="bg1"/>
                </a:solidFill>
                <a:sym typeface="Arial" panose="020B0604020202020204" pitchFamily="34" charset="0"/>
              </a:rPr>
              <a:t>Nombre</a:t>
            </a:r>
            <a:r>
              <a:rPr lang="en-US" altLang="es-ES" sz="1050" i="1" u="none" dirty="0">
                <a:solidFill>
                  <a:schemeClr val="bg1"/>
                </a:solidFill>
                <a:sym typeface="Arial" panose="020B0604020202020204" pitchFamily="34" charset="0"/>
              </a:rPr>
              <a:t> del </a:t>
            </a:r>
            <a:r>
              <a:rPr lang="en-US" altLang="es-ES" sz="1050" i="1" u="none" dirty="0" err="1">
                <a:solidFill>
                  <a:schemeClr val="bg1"/>
                </a:solidFill>
                <a:sym typeface="Arial" panose="020B0604020202020204" pitchFamily="34" charset="0"/>
              </a:rPr>
              <a:t>profesor</a:t>
            </a:r>
            <a:r>
              <a:rPr lang="en-US" altLang="es-ES" sz="1050" i="1" u="none" dirty="0">
                <a:solidFill>
                  <a:schemeClr val="bg1"/>
                </a:solidFill>
                <a:sym typeface="Arial" panose="020B0604020202020204" pitchFamily="34" charset="0"/>
              </a:rPr>
              <a:t> </a:t>
            </a:r>
            <a:r>
              <a:rPr lang="en-US" altLang="es-ES" sz="1050" u="none" dirty="0">
                <a:solidFill>
                  <a:schemeClr val="bg1"/>
                </a:solidFill>
                <a:sym typeface="Arial" panose="020B0604020202020204" pitchFamily="34" charset="0"/>
              </a:rPr>
              <a:t>– </a:t>
            </a:r>
            <a:r>
              <a:rPr lang="en-US" altLang="es-ES" sz="1050" u="none" dirty="0" err="1">
                <a:solidFill>
                  <a:schemeClr val="bg1"/>
                </a:solidFill>
                <a:sym typeface="Arial" panose="020B0604020202020204" pitchFamily="34" charset="0"/>
              </a:rPr>
              <a:t>Nombre</a:t>
            </a:r>
            <a:r>
              <a:rPr lang="en-US" altLang="es-ES" sz="1050" u="none" dirty="0">
                <a:solidFill>
                  <a:schemeClr val="bg1"/>
                </a:solidFill>
                <a:sym typeface="Arial" panose="020B0604020202020204" pitchFamily="34" charset="0"/>
              </a:rPr>
              <a:t> de la </a:t>
            </a:r>
            <a:r>
              <a:rPr lang="en-US" altLang="es-ES" sz="1050" u="none" dirty="0" err="1">
                <a:solidFill>
                  <a:schemeClr val="bg1"/>
                </a:solidFill>
                <a:sym typeface="Arial" panose="020B0604020202020204" pitchFamily="34" charset="0"/>
              </a:rPr>
              <a:t>Conferencia</a:t>
            </a:r>
            <a:endParaRPr lang="en-US" altLang="es-ES" sz="1050" u="none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r" eaLnBrk="1" hangingPunct="1"/>
            <a:r>
              <a:rPr lang="en-US" altLang="es-ES" sz="1050" b="1" u="none" dirty="0">
                <a:solidFill>
                  <a:schemeClr val="bg1"/>
                </a:solidFill>
                <a:sym typeface="Arial Italic" charset="0"/>
              </a:rPr>
              <a:t>Universidad </a:t>
            </a:r>
            <a:r>
              <a:rPr lang="en-US" altLang="es-ES" sz="1050" b="1" u="none" dirty="0" err="1">
                <a:solidFill>
                  <a:schemeClr val="bg1"/>
                </a:solidFill>
                <a:sym typeface="Arial Italic" charset="0"/>
              </a:rPr>
              <a:t>Católica</a:t>
            </a:r>
            <a:r>
              <a:rPr lang="en-US" altLang="es-ES" sz="1050" b="1" u="none" dirty="0">
                <a:solidFill>
                  <a:schemeClr val="bg1"/>
                </a:solidFill>
                <a:sym typeface="Arial Italic" charset="0"/>
              </a:rPr>
              <a:t> San Antonio de Murcia </a:t>
            </a:r>
            <a:r>
              <a:rPr lang="en-US" altLang="es-ES" sz="1050" u="none" dirty="0">
                <a:solidFill>
                  <a:schemeClr val="bg1"/>
                </a:solidFill>
                <a:sym typeface="Arial Italic" charset="0"/>
              </a:rPr>
              <a:t>· </a:t>
            </a:r>
            <a:r>
              <a:rPr lang="en-US" altLang="es-ES" sz="1050" u="none" dirty="0" err="1">
                <a:solidFill>
                  <a:schemeClr val="bg1"/>
                </a:solidFill>
                <a:sym typeface="Arial Italic" charset="0"/>
              </a:rPr>
              <a:t>Tlf</a:t>
            </a:r>
            <a:r>
              <a:rPr lang="en-US" altLang="es-ES" sz="1050" u="none" dirty="0">
                <a:solidFill>
                  <a:schemeClr val="bg1"/>
                </a:solidFill>
                <a:sym typeface="Arial Italic" charset="0"/>
              </a:rPr>
              <a:t>: (+34) 968 27 88 · </a:t>
            </a:r>
            <a:r>
              <a:rPr lang="en-US" altLang="es-ES" sz="1050" u="none" dirty="0" err="1">
                <a:solidFill>
                  <a:schemeClr val="bg1"/>
                </a:solidFill>
                <a:sym typeface="Arial Italic" charset="0"/>
              </a:rPr>
              <a:t>www.ucam.edu</a:t>
            </a:r>
            <a:endParaRPr lang="es-ES" altLang="es-ES" sz="1050" u="none" dirty="0">
              <a:solidFill>
                <a:schemeClr val="bg1"/>
              </a:solidFill>
            </a:endParaRPr>
          </a:p>
          <a:p>
            <a:endParaRPr lang="es-ES" sz="1050" dirty="0"/>
          </a:p>
        </p:txBody>
      </p:sp>
      <p:sp>
        <p:nvSpPr>
          <p:cNvPr id="16" name="Marcador de texto 2">
            <a:extLst>
              <a:ext uri="{FF2B5EF4-FFF2-40B4-BE49-F238E27FC236}">
                <a16:creationId xmlns="" xmlns:a16="http://schemas.microsoft.com/office/drawing/2014/main" id="{565422F7-5704-014A-B370-7A93E4FB5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462509" y="4150128"/>
            <a:ext cx="9038804" cy="35043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el estilo de texto del patrón (Nombre y apellidos)</a:t>
            </a:r>
          </a:p>
        </p:txBody>
      </p:sp>
    </p:spTree>
    <p:extLst>
      <p:ext uri="{BB962C8B-B14F-4D97-AF65-F5344CB8AC3E}">
        <p14:creationId xmlns:p14="http://schemas.microsoft.com/office/powerpoint/2010/main" val="175001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5B90717-C20A-834B-9471-12FB41A2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90813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910666C3-4CDB-0A47-BB4F-E3D4B3FD8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9D0FE3D-175C-FD47-A552-D851C234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6AAFC8B-6E7B-9548-B6B4-209653BD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CF54AA49-7B4A-D748-967C-32277FAD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A7906595-1E48-DE43-97D3-4E9390C32AE5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A038511B-F7C3-934D-9EE5-F3A2C9137F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9BA942A7-5296-BC43-A708-CCB80C283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33B528E0-5085-124C-AEFC-334B582AC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F528FCD-F9A5-AB47-AB18-2766AA67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CAF5FB9-1CC9-F240-B2C1-9D3A6074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8BA7731-0422-A94C-B5F5-19E7ABB4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DBDAC2DA-955D-DF4B-B2C7-7EC941544A9F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1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B08019-ABC7-A941-987E-B57FFF90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388"/>
            <a:ext cx="8462963" cy="876300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37B35278-196C-B146-8927-468735DB7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31" y="2400300"/>
            <a:ext cx="11055494" cy="3286126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BA231BB-78E2-4A42-B588-2E53CFCB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7700" y="6176962"/>
            <a:ext cx="7324725" cy="365125"/>
          </a:xfrm>
        </p:spPr>
        <p:txBody>
          <a:bodyPr/>
          <a:lstStyle>
            <a:lvl1pPr algn="r" eaLnBrk="1" hangingPunct="1">
              <a:defRPr>
                <a:solidFill>
                  <a:srgbClr val="004479"/>
                </a:solidFill>
              </a:defRPr>
            </a:lvl1pPr>
          </a:lstStyle>
          <a:p>
            <a:r>
              <a:rPr lang="en-US" altLang="es-ES" i="1" dirty="0" err="1">
                <a:sym typeface="Arial" panose="020B0604020202020204" pitchFamily="34" charset="0"/>
              </a:rPr>
              <a:t>Nombre</a:t>
            </a:r>
            <a:r>
              <a:rPr lang="en-US" altLang="es-ES" i="1" dirty="0">
                <a:sym typeface="Arial" panose="020B0604020202020204" pitchFamily="34" charset="0"/>
              </a:rPr>
              <a:t> del </a:t>
            </a:r>
            <a:r>
              <a:rPr lang="en-US" altLang="es-ES" i="1" dirty="0" err="1">
                <a:sym typeface="Arial" panose="020B0604020202020204" pitchFamily="34" charset="0"/>
              </a:rPr>
              <a:t>profesor</a:t>
            </a:r>
            <a:r>
              <a:rPr lang="en-US" altLang="es-ES" i="1" dirty="0">
                <a:sym typeface="Arial" panose="020B0604020202020204" pitchFamily="34" charset="0"/>
              </a:rPr>
              <a:t> </a:t>
            </a:r>
            <a:r>
              <a:rPr lang="en-US" altLang="es-ES" dirty="0">
                <a:sym typeface="Arial" panose="020B0604020202020204" pitchFamily="34" charset="0"/>
              </a:rPr>
              <a:t>– </a:t>
            </a:r>
            <a:r>
              <a:rPr lang="en-US" altLang="es-ES" dirty="0" err="1">
                <a:sym typeface="Arial" panose="020B0604020202020204" pitchFamily="34" charset="0"/>
              </a:rPr>
              <a:t>Nombre</a:t>
            </a:r>
            <a:r>
              <a:rPr lang="en-US" altLang="es-ES" dirty="0">
                <a:sym typeface="Arial" panose="020B0604020202020204" pitchFamily="34" charset="0"/>
              </a:rPr>
              <a:t> de la </a:t>
            </a:r>
            <a:r>
              <a:rPr lang="en-US" altLang="es-ES" dirty="0" err="1">
                <a:sym typeface="Arial" panose="020B0604020202020204" pitchFamily="34" charset="0"/>
              </a:rPr>
              <a:t>Conferencia</a:t>
            </a:r>
            <a:endParaRPr lang="en-US" altLang="es-ES" dirty="0">
              <a:sym typeface="Arial" panose="020B0604020202020204" pitchFamily="34" charset="0"/>
            </a:endParaRPr>
          </a:p>
          <a:p>
            <a:r>
              <a:rPr lang="en-US" altLang="es-ES" b="1" dirty="0">
                <a:sym typeface="Arial Italic" charset="0"/>
              </a:rPr>
              <a:t>Universidad </a:t>
            </a:r>
            <a:r>
              <a:rPr lang="en-US" altLang="es-ES" b="1" dirty="0" err="1">
                <a:sym typeface="Arial Italic" charset="0"/>
              </a:rPr>
              <a:t>Católica</a:t>
            </a:r>
            <a:r>
              <a:rPr lang="en-US" altLang="es-ES" b="1" dirty="0">
                <a:sym typeface="Arial Italic" charset="0"/>
              </a:rPr>
              <a:t> San Antonio de Murcia </a:t>
            </a:r>
            <a:r>
              <a:rPr lang="en-US" altLang="es-ES" dirty="0">
                <a:sym typeface="Arial Italic" charset="0"/>
              </a:rPr>
              <a:t>· </a:t>
            </a:r>
            <a:r>
              <a:rPr lang="en-US" altLang="es-ES" dirty="0" err="1">
                <a:sym typeface="Arial Italic" charset="0"/>
              </a:rPr>
              <a:t>Tlf</a:t>
            </a:r>
            <a:r>
              <a:rPr lang="en-US" altLang="es-ES" dirty="0">
                <a:sym typeface="Arial Italic" charset="0"/>
              </a:rPr>
              <a:t>: (+34) 968 27 88 · </a:t>
            </a:r>
            <a:r>
              <a:rPr lang="en-US" altLang="es-ES" dirty="0" err="1">
                <a:sym typeface="Arial Italic" charset="0"/>
              </a:rPr>
              <a:t>www.ucam.edu</a:t>
            </a:r>
            <a:endParaRPr lang="es-ES" alt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06DB6970-ED03-214B-A610-A37719A28A36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EB11ED7-4DAD-E846-8018-1D317EE583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5D2BEF4-8660-5A41-BFE7-05125D4C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E469914-FBEE-5F4B-BD58-B8FF81006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FE04F99B-917F-7C40-A993-57EE1330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EEE21D8-DFB9-2641-BC9D-E5146167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59650BB-0DB0-1B4F-9AF7-CFED25CB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218D04EE-1D3B-3143-BEFC-457C565B43CC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9992F32D-291B-7C49-B1D0-372E7609F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6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301D60-F4EA-A947-942A-5EADCC30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48663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9390A98-3F7A-D343-9538-5BB12981F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7B73A2C8-F1CF-1543-BB80-C7F5F1F7F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3B07C7A-4F18-E34C-8371-CDF3DECD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7E3E9A3-8783-A940-82D6-8F723507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7736103D-5812-B548-959E-72663607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D4245A83-19AD-BF48-B22D-EB69AC7228D7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E7AE0A8-F598-4743-9A5B-9C4D1C2CA9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A110FE-771C-4143-918F-BF519D6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504237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8CAE0CBC-C397-644A-B850-16C05DA59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A28A6BED-F7FD-DD4C-8ED8-90DC33DF7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CDF7A9A-6761-6948-8AF2-6B09B6FC2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0CC55177-922A-FF4C-A5B3-B732DE049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AF61CCE1-14A9-B84A-8891-E41A4DE94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CD547CD-D342-EB48-9D3B-1FAA5263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523172FB-8A3D-A040-BBE5-D1CC92CB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2CF13ED9-B29B-5046-9097-AC28BBAE1F81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223C22C1-E718-CE44-ACA5-BB839CE3E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1189235-BDAC-E04B-9E4A-00EF351B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9E81080B-0810-9142-9406-17114010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152849C9-572D-3D47-8BEB-3436282B7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42C951A5-02C5-2B45-AE0B-2E3C3420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D238A153-9772-F946-9C95-E3A418257578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387B0DD-9643-744E-95FB-4CB8C3D55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8F569936-FFD6-A048-9094-DA8320F8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92FD8719-48CA-054E-A9DA-3232AF91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17F53398-85B1-DF4F-9DFF-279EDAAF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F0A5527B-2800-DB49-9D25-AFC60BD5EBB2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3B669411-BC9D-5648-8B94-61988BDD2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41F767-CF3C-5D4A-8D5D-109E05C9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10D455A1-A61A-6A4D-949A-5CD21CFC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3A358257-117A-FA45-8E27-652DB2E71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674084A-9725-D840-80CE-0543BFB0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349A1EF-7056-BE49-B3A3-EF00284A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8682AB84-B46F-1048-92FE-648C46D67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4779B02E-504D-474D-88EA-069872F360CA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FF012F9B-2619-9C45-87B7-AE289C030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94DE733-D261-244D-91C5-D34F60B2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D8F60929-8C7D-6448-839A-710335EA6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A60260D9-E6FF-E04D-9B72-61753239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A56D25F5-C199-924E-BABF-F81FD6B1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7D5EFC1-696D-F740-A5F4-862B4F5A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5B64D9FD-EBF8-CA42-8D37-930A857C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0555C8AC-2D8A-814A-86FC-B55DA0F4B085}"/>
              </a:ext>
            </a:extLst>
          </p:cNvPr>
          <p:cNvSpPr/>
          <p:nvPr userDrawn="1"/>
        </p:nvSpPr>
        <p:spPr bwMode="auto">
          <a:xfrm>
            <a:off x="11887200" y="-1"/>
            <a:ext cx="304800" cy="6542087"/>
          </a:xfrm>
          <a:prstGeom prst="rect">
            <a:avLst/>
          </a:prstGeom>
          <a:solidFill>
            <a:srgbClr val="EEA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5F426ACA-A322-E043-8AA8-249A820E6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33813" y="346015"/>
            <a:ext cx="2453387" cy="9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5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D856B7FC-EAD6-4642-9B67-52CB8AC8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87EEAED-0C04-0D48-963E-A1B7D6EBA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542257C-2EF9-4148-B0B3-F80989CF4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0032C-7E60-2347-AE0F-0B6DCA67BE49}" type="datetimeFigureOut">
              <a:rPr lang="es-ES" smtClean="0"/>
              <a:t>08/06/2018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1F93A005-494D-0348-96AD-9257F5F63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D3807DC1-76B8-DB44-89EC-E9A99C6A1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33EF0-FD8E-0C4B-83FF-34EB41F0969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5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Modelado del Software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Aplicación del Patrón </a:t>
            </a:r>
            <a:r>
              <a:rPr lang="es-ES" dirty="0" err="1" smtClean="0"/>
              <a:t>Strategy</a:t>
            </a:r>
            <a:r>
              <a:rPr lang="es-ES" dirty="0" smtClean="0"/>
              <a:t> (Rodrigo Coelho Vila DNI 47.216.533 V)</a:t>
            </a:r>
            <a:endParaRPr lang="es-ES" dirty="0"/>
          </a:p>
        </p:txBody>
      </p:sp>
      <p:pic>
        <p:nvPicPr>
          <p:cNvPr id="9" name="8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2"/>
    </mc:Choice>
    <mc:Fallback>
      <p:transition spd="slow" advTm="16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Código Java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Creamos las clases </a:t>
            </a:r>
            <a:r>
              <a:rPr lang="es-ES" dirty="0" err="1" smtClean="0"/>
              <a:t>Main</a:t>
            </a:r>
            <a:r>
              <a:rPr lang="es-ES" dirty="0" smtClean="0"/>
              <a:t>, Multiplicar, Restar, Sumar y </a:t>
            </a:r>
            <a:r>
              <a:rPr lang="es-ES" dirty="0" err="1" smtClean="0"/>
              <a:t>OperacionAritmetica</a:t>
            </a:r>
            <a:r>
              <a:rPr lang="es-ES" dirty="0" smtClean="0"/>
              <a:t>. A parte </a:t>
            </a:r>
            <a:r>
              <a:rPr lang="es-ES" dirty="0" err="1" smtClean="0"/>
              <a:t>tambien</a:t>
            </a:r>
            <a:r>
              <a:rPr lang="es-ES" dirty="0" smtClean="0"/>
              <a:t> se crea la interface </a:t>
            </a:r>
            <a:r>
              <a:rPr lang="es-ES" dirty="0" err="1" smtClean="0"/>
              <a:t>IAritmetica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4" y="3429000"/>
            <a:ext cx="3806825" cy="206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17"/>
    </mc:Choice>
    <mc:Fallback>
      <p:transition spd="slow" advTm="28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 </a:t>
            </a:r>
            <a:r>
              <a:rPr lang="es-ES" dirty="0" err="1" smtClean="0"/>
              <a:t>IAritmetica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Interface donde definimos el método para calcular las operaciones aritmética (método que implementaran las estrategias).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73821"/>
            <a:ext cx="9397449" cy="208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26"/>
    </mc:Choice>
    <mc:Fallback>
      <p:transition spd="slow" advTm="3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</a:t>
            </a:r>
            <a:r>
              <a:rPr lang="es-ES" dirty="0" err="1" smtClean="0"/>
              <a:t>OperacionAritmetica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Clase abstracta que implementa la interface </a:t>
            </a:r>
            <a:r>
              <a:rPr lang="es-ES" dirty="0" err="1" smtClean="0"/>
              <a:t>IAritmetica</a:t>
            </a:r>
            <a:r>
              <a:rPr lang="es-ES" dirty="0"/>
              <a:t> </a:t>
            </a:r>
            <a:r>
              <a:rPr lang="es-ES" dirty="0" smtClean="0"/>
              <a:t>y donde definimos un constructor  y el método procesar.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953" y="3270106"/>
            <a:ext cx="5094515" cy="34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0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75"/>
    </mc:Choice>
    <mc:Fallback>
      <p:transition spd="slow" advTm="3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Clase </a:t>
            </a:r>
            <a:r>
              <a:rPr lang="es-ES" dirty="0" err="1" smtClean="0"/>
              <a:t>Main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Clase que implementa el patrón y decide la estrategia a aplicar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9" y="2871736"/>
            <a:ext cx="6651297" cy="382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3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35"/>
    </mc:Choice>
    <mc:Fallback>
      <p:transition spd="slow" advTm="5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Multiplicar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Clase que define la estrategia para realizar la operación aritmética multiplicar e implementa la interface </a:t>
            </a:r>
            <a:r>
              <a:rPr lang="es-ES" dirty="0" err="1" smtClean="0"/>
              <a:t>IAritmetrica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05" y="3499944"/>
            <a:ext cx="6160606" cy="23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5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7"/>
    </mc:Choice>
    <mc:Fallback>
      <p:transition spd="slow" advTm="4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Restar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Clase que define la estrategia para realizar la operación aritmética restar e implementa la interface </a:t>
            </a:r>
            <a:r>
              <a:rPr lang="es-ES" dirty="0" err="1" smtClean="0"/>
              <a:t>IAritmatica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69" y="3322525"/>
            <a:ext cx="6201103" cy="3092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9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6"/>
    </mc:Choice>
    <mc:Fallback>
      <p:transition spd="slow" advTm="2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Sumar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Clase que define la estrategia para realizar la operación aritmética sumar e implementa la interface </a:t>
            </a:r>
            <a:r>
              <a:rPr lang="es-ES" dirty="0" err="1" smtClean="0"/>
              <a:t>IAritmetica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16165"/>
            <a:ext cx="7167199" cy="2837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6"/>
    </mc:Choice>
    <mc:Fallback>
      <p:transition spd="slow" advTm="29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 de la ejecución</a:t>
            </a:r>
            <a:endParaRPr lang="es-E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2806701"/>
            <a:ext cx="9579145" cy="243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3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7"/>
    </mc:Choice>
    <mc:Fallback>
      <p:transition spd="slow" advTm="2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DAB2CB-0CF9-2848-8524-B40ADA9D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6BBAB80-3811-2C4A-8E9E-984DE8865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Propósito</a:t>
            </a:r>
          </a:p>
          <a:p>
            <a:r>
              <a:rPr lang="es-ES" dirty="0" smtClean="0"/>
              <a:t>Estructura</a:t>
            </a:r>
          </a:p>
          <a:p>
            <a:r>
              <a:rPr lang="es-ES" dirty="0"/>
              <a:t>Participantes</a:t>
            </a:r>
          </a:p>
          <a:p>
            <a:r>
              <a:rPr lang="es-ES" dirty="0" smtClean="0"/>
              <a:t>Ventajas</a:t>
            </a:r>
          </a:p>
          <a:p>
            <a:r>
              <a:rPr lang="es-ES" dirty="0" smtClean="0"/>
              <a:t>Inconvenientes</a:t>
            </a:r>
          </a:p>
          <a:p>
            <a:r>
              <a:rPr lang="es-ES" dirty="0" smtClean="0"/>
              <a:t>Diagrama General</a:t>
            </a:r>
          </a:p>
          <a:p>
            <a:r>
              <a:rPr lang="es-ES" dirty="0" smtClean="0"/>
              <a:t>Diagrama de Clases</a:t>
            </a:r>
          </a:p>
          <a:p>
            <a:r>
              <a:rPr lang="es-ES" dirty="0" smtClean="0"/>
              <a:t>Código Java</a:t>
            </a:r>
            <a:endParaRPr lang="es-ES" dirty="0"/>
          </a:p>
        </p:txBody>
      </p:sp>
      <p:pic>
        <p:nvPicPr>
          <p:cNvPr id="9" name="8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2"/>
    </mc:Choice>
    <mc:Fallback>
      <p:transition spd="slow" advTm="2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Propósito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Se trata de un patrón de comportamiento que nos </a:t>
            </a:r>
            <a:r>
              <a:rPr lang="es-ES" dirty="0"/>
              <a:t>facilita la implementación de distintas estrategias o comportamientos específicos en clases hijas a través de una clase común. Así, en tiempo de ejecución y en función de algún parámetro como el tipo de instancia, se ejecutará la estrategia concreta para esa situación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Este patrón se recomienda usar cuando en un mismo programa debemos proporcionar distintas alternativas de comportamiento.</a:t>
            </a:r>
            <a:endParaRPr lang="es-ES" dirty="0"/>
          </a:p>
        </p:txBody>
      </p:sp>
      <p:pic>
        <p:nvPicPr>
          <p:cNvPr id="8" name="7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3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0"/>
    </mc:Choice>
    <mc:Fallback>
      <p:transition spd="slow" advTm="2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</a:t>
            </a:r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79" y="3281361"/>
            <a:ext cx="5557446" cy="192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7"/>
    </mc:Choice>
    <mc:Fallback>
      <p:transition spd="slow" advTm="1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Participantes</a:t>
            </a:r>
            <a:br>
              <a:rPr lang="es-ES" dirty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Context</a:t>
            </a:r>
            <a:r>
              <a:rPr lang="es-ES" dirty="0"/>
              <a:t>: elemento donde se desarrollará la estrategia</a:t>
            </a:r>
            <a:r>
              <a:rPr lang="es-ES" dirty="0" smtClean="0"/>
              <a:t>.</a:t>
            </a:r>
          </a:p>
          <a:p>
            <a:r>
              <a:rPr lang="es-ES" dirty="0"/>
              <a:t>Clases </a:t>
            </a:r>
            <a:r>
              <a:rPr lang="es-ES" dirty="0" err="1"/>
              <a:t>Strategy</a:t>
            </a:r>
            <a:r>
              <a:rPr lang="es-ES" dirty="0"/>
              <a:t> concretas: todas aquellas clases que implementen la interfaz </a:t>
            </a:r>
            <a:r>
              <a:rPr lang="es-ES" dirty="0" err="1"/>
              <a:t>Strategy</a:t>
            </a:r>
            <a:r>
              <a:rPr lang="es-ES" dirty="0"/>
              <a:t> dando forma al algoritmo</a:t>
            </a:r>
            <a:r>
              <a:rPr lang="es-ES" dirty="0" smtClean="0"/>
              <a:t>.</a:t>
            </a:r>
          </a:p>
          <a:p>
            <a:r>
              <a:rPr lang="es-ES" dirty="0"/>
              <a:t>Interfaz </a:t>
            </a:r>
            <a:r>
              <a:rPr lang="es-ES" dirty="0" err="1"/>
              <a:t>Strategy</a:t>
            </a:r>
            <a:r>
              <a:rPr lang="es-ES" dirty="0"/>
              <a:t>: será aquella interfaz que define el nombre del método o métodos que conformarán la estrategia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9" name="8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45"/>
    </mc:Choice>
    <mc:Fallback>
      <p:transition spd="slow" advTm="28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Ventajas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herencia puede ayudar a factorizar las partes comunes de las familias de algoritmos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Permite </a:t>
            </a:r>
            <a:r>
              <a:rPr lang="es-ES" dirty="0"/>
              <a:t>variar el algoritmo independientemente del contexto, por lo que es más fácil de cambiar, entender y extender.</a:t>
            </a:r>
          </a:p>
          <a:p>
            <a:r>
              <a:rPr lang="es-ES" dirty="0" smtClean="0"/>
              <a:t>Las </a:t>
            </a:r>
            <a:r>
              <a:rPr lang="es-ES" dirty="0"/>
              <a:t>estrategias eliminan las sentencias condicionales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Provee </a:t>
            </a:r>
            <a:r>
              <a:rPr lang="es-ES" dirty="0"/>
              <a:t>diferentes implementaciones de un mismo comportamiento. </a:t>
            </a:r>
            <a:endParaRPr lang="es-ES" dirty="0" smtClean="0"/>
          </a:p>
        </p:txBody>
      </p:sp>
      <p:pic>
        <p:nvPicPr>
          <p:cNvPr id="8" name="7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26"/>
    </mc:Choice>
    <mc:Fallback>
      <p:transition spd="slow" advTm="2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Inconvenientes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Comunicación sobrecargada: algunas Interfaz </a:t>
            </a:r>
            <a:r>
              <a:rPr lang="es-ES" dirty="0" err="1"/>
              <a:t>Strategy</a:t>
            </a:r>
            <a:r>
              <a:rPr lang="es-ES" dirty="0"/>
              <a:t> </a:t>
            </a:r>
            <a:r>
              <a:rPr lang="es-ES" dirty="0" smtClean="0"/>
              <a:t>no </a:t>
            </a:r>
            <a:r>
              <a:rPr lang="es-ES" dirty="0"/>
              <a:t>utilizarán todos los parámetros, e incluso puede que alguna implementación no utilice ninguno</a:t>
            </a:r>
            <a:r>
              <a:rPr lang="es-ES" dirty="0" smtClean="0"/>
              <a:t>.</a:t>
            </a:r>
          </a:p>
          <a:p>
            <a:r>
              <a:rPr lang="es-ES" dirty="0"/>
              <a:t>Menor </a:t>
            </a:r>
            <a:r>
              <a:rPr lang="es-ES" dirty="0" smtClean="0"/>
              <a:t>eficiencia porque se aumenta </a:t>
            </a:r>
            <a:r>
              <a:rPr lang="es-ES" dirty="0"/>
              <a:t>el número de objetos creados.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7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3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9"/>
    </mc:Choice>
    <mc:Fallback>
      <p:transition spd="slow" advTm="1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general</a:t>
            </a:r>
            <a:endParaRPr lang="es-E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222500"/>
            <a:ext cx="9866865" cy="333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4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0"/>
    </mc:Choice>
    <mc:Fallback>
      <p:transition spd="slow" advTm="1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clases</a:t>
            </a:r>
            <a:endParaRPr lang="es-ES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40" y="2149434"/>
            <a:ext cx="8689824" cy="370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5 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81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54"/>
    </mc:Choice>
    <mc:Fallback>
      <p:transition spd="slow" advTm="36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6711</TotalTime>
  <Words>375</Words>
  <Application>Microsoft Office PowerPoint</Application>
  <PresentationFormat>Personalizado</PresentationFormat>
  <Paragraphs>44</Paragraphs>
  <Slides>17</Slides>
  <Notes>0</Notes>
  <HiddenSlides>0</HiddenSlides>
  <MMClips>17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Diseño personalizado</vt:lpstr>
      <vt:lpstr>Modelado del Software</vt:lpstr>
      <vt:lpstr>Índice</vt:lpstr>
      <vt:lpstr>Propósito</vt:lpstr>
      <vt:lpstr>Estructura</vt:lpstr>
      <vt:lpstr>Participantes </vt:lpstr>
      <vt:lpstr>Ventajas</vt:lpstr>
      <vt:lpstr>Inconvenientes</vt:lpstr>
      <vt:lpstr>Diagrama general</vt:lpstr>
      <vt:lpstr>Diagrama de clases</vt:lpstr>
      <vt:lpstr>Código Java</vt:lpstr>
      <vt:lpstr>Interface IAritmetica </vt:lpstr>
      <vt:lpstr>Clase OperacionAritmetica</vt:lpstr>
      <vt:lpstr>Clase Main</vt:lpstr>
      <vt:lpstr>Clase Multiplicar</vt:lpstr>
      <vt:lpstr>Clase Restar</vt:lpstr>
      <vt:lpstr>Clase Sumar</vt:lpstr>
      <vt:lpstr>Resultado de la ejecución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RODRIGO COELHO VILA</cp:lastModifiedBy>
  <cp:revision>35</cp:revision>
  <dcterms:created xsi:type="dcterms:W3CDTF">2018-05-07T08:10:49Z</dcterms:created>
  <dcterms:modified xsi:type="dcterms:W3CDTF">2018-06-09T07:59:38Z</dcterms:modified>
</cp:coreProperties>
</file>